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68" r:id="rId3"/>
    <p:sldId id="264" r:id="rId4"/>
    <p:sldId id="257" r:id="rId5"/>
    <p:sldId id="258" r:id="rId6"/>
    <p:sldId id="259" r:id="rId7"/>
    <p:sldId id="260" r:id="rId8"/>
    <p:sldId id="261" r:id="rId9"/>
    <p:sldId id="262" r:id="rId10"/>
    <p:sldId id="263" r:id="rId11"/>
    <p:sldId id="270" r:id="rId12"/>
    <p:sldId id="265" r:id="rId13"/>
    <p:sldId id="266" r:id="rId14"/>
    <p:sldId id="269"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910" autoAdjust="0"/>
  </p:normalViewPr>
  <p:slideViewPr>
    <p:cSldViewPr snapToGrid="0">
      <p:cViewPr>
        <p:scale>
          <a:sx n="54" d="100"/>
          <a:sy n="54" d="100"/>
        </p:scale>
        <p:origin x="-614" y="-17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841D00-AA98-4E53-A2D6-55D044F00689}" type="datetimeFigureOut">
              <a:rPr lang="en-US" smtClean="0"/>
              <a:t>4/27/2015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8F4F30-6526-44CB-BCCD-7A74F84FCC4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4/27/2015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4/27/2015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4/27/2015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4/27/2015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4/27/2015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4/27/2015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4/27/2015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4/27/2015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4/27/2015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4/27/2015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4/27/2015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4/27/2015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4/27/2015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4/27/2015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theoptimaldog.com/2014/02/10/beware-the-westminster-kennel-club-dog-sho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t>Dog with Pancreatitis</a:t>
            </a:r>
            <a:endParaRPr lang="en-US" sz="6600" b="1" dirty="0"/>
          </a:p>
        </p:txBody>
      </p:sp>
      <p:sp>
        <p:nvSpPr>
          <p:cNvPr id="5" name="Text Placeholder 4"/>
          <p:cNvSpPr>
            <a:spLocks noGrp="1"/>
          </p:cNvSpPr>
          <p:nvPr>
            <p:ph type="body" sz="half" idx="2"/>
          </p:nvPr>
        </p:nvSpPr>
        <p:spPr>
          <a:xfrm>
            <a:off x="1024467" y="3649133"/>
            <a:ext cx="10130516" cy="1668455"/>
          </a:xfrm>
        </p:spPr>
        <p:txBody>
          <a:bodyPr>
            <a:normAutofit/>
          </a:bodyPr>
          <a:lstStyle/>
          <a:p>
            <a:pPr algn="ctr"/>
            <a:r>
              <a:rPr lang="en-US" dirty="0" smtClean="0"/>
              <a:t>Pharmacology and Pharmacy </a:t>
            </a:r>
          </a:p>
          <a:p>
            <a:pPr algn="ctr"/>
            <a:r>
              <a:rPr lang="en-US" dirty="0" smtClean="0"/>
              <a:t>Spring 2015</a:t>
            </a:r>
          </a:p>
          <a:p>
            <a:pPr algn="ctr"/>
            <a:r>
              <a:rPr lang="en-US" dirty="0" smtClean="0"/>
              <a:t>Tarleton State University </a:t>
            </a:r>
          </a:p>
          <a:p>
            <a:pPr algn="ctr"/>
            <a:r>
              <a:rPr lang="en-US" dirty="0" smtClean="0"/>
              <a:t>04/26/2015</a:t>
            </a:r>
            <a:endParaRPr lang="en-US" dirty="0"/>
          </a:p>
        </p:txBody>
      </p:sp>
    </p:spTree>
    <p:extLst>
      <p:ext uri="{BB962C8B-B14F-4D97-AF65-F5344CB8AC3E}">
        <p14:creationId xmlns:p14="http://schemas.microsoft.com/office/powerpoint/2010/main" xmlns="" val="1557087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27910" y="3990109"/>
            <a:ext cx="8104910" cy="369332"/>
          </a:xfrm>
          <a:prstGeom prst="rect">
            <a:avLst/>
          </a:prstGeom>
          <a:noFill/>
        </p:spPr>
        <p:txBody>
          <a:bodyPr wrap="square" rtlCol="0">
            <a:spAutoFit/>
          </a:bodyPr>
          <a:lstStyle/>
          <a:p>
            <a:r>
              <a:rPr lang="en-US" dirty="0"/>
              <a:t> </a:t>
            </a:r>
          </a:p>
        </p:txBody>
      </p:sp>
      <p:sp>
        <p:nvSpPr>
          <p:cNvPr id="5" name="Title 4"/>
          <p:cNvSpPr>
            <a:spLocks noGrp="1"/>
          </p:cNvSpPr>
          <p:nvPr>
            <p:ph type="title"/>
          </p:nvPr>
        </p:nvSpPr>
        <p:spPr>
          <a:xfrm>
            <a:off x="647114" y="337625"/>
            <a:ext cx="10859086" cy="1336430"/>
          </a:xfrm>
        </p:spPr>
        <p:txBody>
          <a:bodyPr>
            <a:normAutofit fontScale="90000"/>
          </a:bodyPr>
          <a:lstStyle/>
          <a:p>
            <a:pPr algn="just"/>
            <a:r>
              <a:rPr lang="en-US" sz="2000" b="1" dirty="0" smtClean="0"/>
              <a:t/>
            </a:r>
            <a:br>
              <a:rPr lang="en-US" sz="2000" b="1" dirty="0" smtClean="0"/>
            </a:br>
            <a:r>
              <a:rPr lang="en-US" sz="2000" b="1" dirty="0" smtClean="0"/>
              <a:t/>
            </a:r>
            <a:br>
              <a:rPr lang="en-US" sz="2000" b="1" dirty="0" smtClean="0"/>
            </a:br>
            <a:r>
              <a:rPr lang="en-US" sz="2000" b="1" dirty="0" smtClean="0"/>
              <a:t>Dr. </a:t>
            </a:r>
            <a:r>
              <a:rPr lang="en-US" sz="2000" b="1" dirty="0" err="1" smtClean="0"/>
              <a:t>Kallem</a:t>
            </a:r>
            <a:r>
              <a:rPr lang="en-US" sz="2000" b="1" dirty="0" smtClean="0"/>
              <a:t> has the dog listed as NPO for 24 hours. Later in the afternoon, a kennel helper stops in front of Hansel’s cage with two bowls of food in her hands.  You ask her to leave immediately so he won’t even smell the food. Identify the acronym NPO. </a:t>
            </a:r>
            <a:r>
              <a:rPr lang="en-US" sz="2000" b="1" dirty="0" smtClean="0"/>
              <a:t> </a:t>
            </a:r>
            <a:r>
              <a:rPr lang="en-US" b="1" dirty="0" smtClean="0"/>
              <a:t/>
            </a:r>
            <a:br>
              <a:rPr lang="en-US" b="1" dirty="0" smtClean="0"/>
            </a:br>
            <a:endParaRPr lang="en-US" dirty="0"/>
          </a:p>
        </p:txBody>
      </p:sp>
      <p:sp>
        <p:nvSpPr>
          <p:cNvPr id="6" name="Content Placeholder 5"/>
          <p:cNvSpPr>
            <a:spLocks noGrp="1"/>
          </p:cNvSpPr>
          <p:nvPr>
            <p:ph idx="1"/>
          </p:nvPr>
        </p:nvSpPr>
        <p:spPr>
          <a:xfrm>
            <a:off x="657665" y="2067950"/>
            <a:ext cx="10820400" cy="4009292"/>
          </a:xfrm>
        </p:spPr>
        <p:txBody>
          <a:bodyPr/>
          <a:lstStyle/>
          <a:p>
            <a:pPr algn="just"/>
            <a:r>
              <a:rPr lang="en-US" dirty="0" smtClean="0"/>
              <a:t>NPO stands for nil per </a:t>
            </a:r>
            <a:r>
              <a:rPr lang="en-US" dirty="0" err="1" smtClean="0"/>
              <a:t>os</a:t>
            </a:r>
            <a:r>
              <a:rPr lang="en-US" dirty="0" smtClean="0"/>
              <a:t>, it’s a notification to withhold food or anything oral for the patient. It’s a </a:t>
            </a:r>
            <a:r>
              <a:rPr lang="en-US" dirty="0" err="1" smtClean="0"/>
              <a:t>latin</a:t>
            </a:r>
            <a:r>
              <a:rPr lang="en-US" dirty="0" smtClean="0"/>
              <a:t> term literally meaning “nothing through the mouth</a:t>
            </a:r>
            <a:r>
              <a:rPr lang="en-US" dirty="0" smtClean="0"/>
              <a:t>”.</a:t>
            </a:r>
            <a:endParaRPr lang="en-US" dirty="0"/>
          </a:p>
          <a:p>
            <a:pPr algn="just">
              <a:buNone/>
            </a:pPr>
            <a:endParaRPr lang="en-US" dirty="0" smtClean="0"/>
          </a:p>
        </p:txBody>
      </p:sp>
      <p:pic>
        <p:nvPicPr>
          <p:cNvPr id="7" name="Picture 6" descr="https://www.unitedadlabel.com/media/catalog/product/cache/1/image/9df78eab33525d08d6e5fb8d27136e95/U/L/ULHN404_1.jpg"/>
          <p:cNvPicPr/>
          <p:nvPr/>
        </p:nvPicPr>
        <p:blipFill>
          <a:blip r:embed="rId2"/>
          <a:srcRect/>
          <a:stretch>
            <a:fillRect/>
          </a:stretch>
        </p:blipFill>
        <p:spPr bwMode="auto">
          <a:xfrm>
            <a:off x="4629882" y="3487909"/>
            <a:ext cx="2960370" cy="1120140"/>
          </a:xfrm>
          <a:prstGeom prst="rect">
            <a:avLst/>
          </a:prstGeom>
          <a:noFill/>
          <a:ln w="9525">
            <a:noFill/>
            <a:miter lim="800000"/>
            <a:headEnd/>
            <a:tailEnd/>
          </a:ln>
        </p:spPr>
      </p:pic>
      <p:sp>
        <p:nvSpPr>
          <p:cNvPr id="8" name="TextBox 7"/>
          <p:cNvSpPr txBox="1"/>
          <p:nvPr/>
        </p:nvSpPr>
        <p:spPr>
          <a:xfrm>
            <a:off x="4572000" y="4642338"/>
            <a:ext cx="3108960" cy="769441"/>
          </a:xfrm>
          <a:prstGeom prst="rect">
            <a:avLst/>
          </a:prstGeom>
          <a:noFill/>
        </p:spPr>
        <p:txBody>
          <a:bodyPr wrap="square" rtlCol="0">
            <a:spAutoFit/>
          </a:bodyPr>
          <a:lstStyle/>
          <a:p>
            <a:r>
              <a:rPr lang="en-US" sz="1100" dirty="0" smtClean="0"/>
              <a:t>https://www.unitedadlabel.com/media/catalog/product/cache/1/image/9df78eab33525d08d6e5fb8d27136e95/U/L/ULHN404_1.jpg</a:t>
            </a:r>
            <a:endParaRPr lang="en-US" sz="1100" dirty="0"/>
          </a:p>
        </p:txBody>
      </p:sp>
    </p:spTree>
    <p:extLst>
      <p:ext uri="{BB962C8B-B14F-4D97-AF65-F5344CB8AC3E}">
        <p14:creationId xmlns:p14="http://schemas.microsoft.com/office/powerpoint/2010/main" xmlns="" val="2006425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114" y="478302"/>
            <a:ext cx="10859086" cy="1579099"/>
          </a:xfrm>
        </p:spPr>
        <p:txBody>
          <a:bodyPr>
            <a:normAutofit fontScale="90000"/>
          </a:bodyPr>
          <a:lstStyle/>
          <a:p>
            <a:pPr algn="ctr"/>
            <a:r>
              <a:rPr lang="en-US" b="1" dirty="0" smtClean="0"/>
              <a:t>Continued…</a:t>
            </a:r>
            <a:br>
              <a:rPr lang="en-US" b="1" dirty="0" smtClean="0"/>
            </a:br>
            <a:r>
              <a:rPr lang="en-US" b="1" dirty="0" smtClean="0"/>
              <a:t>Explain </a:t>
            </a:r>
            <a:r>
              <a:rPr lang="en-US" b="1" dirty="0" smtClean="0"/>
              <a:t>why Hansel should not even smell the food when he is NPO</a:t>
            </a:r>
            <a:endParaRPr lang="en-US" dirty="0"/>
          </a:p>
        </p:txBody>
      </p:sp>
      <p:sp>
        <p:nvSpPr>
          <p:cNvPr id="3" name="Content Placeholder 2"/>
          <p:cNvSpPr>
            <a:spLocks noGrp="1"/>
          </p:cNvSpPr>
          <p:nvPr>
            <p:ph idx="1"/>
          </p:nvPr>
        </p:nvSpPr>
        <p:spPr/>
        <p:txBody>
          <a:bodyPr/>
          <a:lstStyle/>
          <a:p>
            <a:r>
              <a:rPr lang="en-US" dirty="0" smtClean="0"/>
              <a:t>Hansel should not even smell food because the point of having him NPO is so that his gastrointestinal system and pancreas can rest. The smell of the food will can make him nauseated causing him to vomit or start </a:t>
            </a:r>
            <a:r>
              <a:rPr lang="en-US" dirty="0" err="1" smtClean="0"/>
              <a:t>hypersalavating</a:t>
            </a:r>
            <a:r>
              <a:rPr lang="en-US" dirty="0" smtClean="0"/>
              <a:t>. The smell of food can also cause his pancreas to react by producing digestive enzymes. </a:t>
            </a: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1182" y="548640"/>
            <a:ext cx="10845018" cy="1237957"/>
          </a:xfrm>
        </p:spPr>
        <p:txBody>
          <a:bodyPr>
            <a:normAutofit fontScale="90000"/>
          </a:bodyPr>
          <a:lstStyle/>
          <a:p>
            <a:pPr algn="just"/>
            <a:r>
              <a:rPr lang="en-US" sz="2000" b="1" dirty="0" smtClean="0"/>
              <a:t/>
            </a:r>
            <a:br>
              <a:rPr lang="en-US" sz="2000" b="1" dirty="0" smtClean="0"/>
            </a:br>
            <a:r>
              <a:rPr lang="en-US" sz="2000" b="1" dirty="0" smtClean="0"/>
              <a:t/>
            </a:r>
            <a:br>
              <a:rPr lang="en-US" sz="2000" b="1" dirty="0" smtClean="0"/>
            </a:br>
            <a:r>
              <a:rPr lang="en-US" sz="2000" b="1" dirty="0" smtClean="0"/>
              <a:t>Hansel responds well to hospitalization and therapy. When Dr. </a:t>
            </a:r>
            <a:r>
              <a:rPr lang="en-US" sz="2000" b="1" dirty="0" err="1" smtClean="0"/>
              <a:t>Kallem</a:t>
            </a:r>
            <a:r>
              <a:rPr lang="en-US" sz="2000" b="1" dirty="0" smtClean="0"/>
              <a:t> sends him home after four days, she asks you to explain to Mrs. Glover why diet management is so important to Hansel. Please identify the salient points you will address with Mrs. Glover.</a:t>
            </a:r>
            <a:r>
              <a:rPr lang="en-US" b="1" dirty="0" smtClean="0"/>
              <a:t/>
            </a:r>
            <a:br>
              <a:rPr lang="en-US" b="1" dirty="0" smtClean="0"/>
            </a:br>
            <a:endParaRPr lang="en-US" dirty="0"/>
          </a:p>
        </p:txBody>
      </p:sp>
      <p:sp>
        <p:nvSpPr>
          <p:cNvPr id="7" name="Content Placeholder 6"/>
          <p:cNvSpPr>
            <a:spLocks noGrp="1"/>
          </p:cNvSpPr>
          <p:nvPr>
            <p:ph sz="half" idx="2"/>
          </p:nvPr>
        </p:nvSpPr>
        <p:spPr/>
        <p:txBody>
          <a:bodyPr>
            <a:normAutofit/>
          </a:bodyPr>
          <a:lstStyle/>
          <a:p>
            <a:pPr algn="just"/>
            <a:r>
              <a:rPr lang="en-US" sz="2000" dirty="0" smtClean="0"/>
              <a:t>A low fat diet is extremely important for pets that are predisposed to pancreatitis. The goal of a specialized diet is to reduce requirements for digestive enzymes. The required diet would be low fat and  highly digestible. A good choice if choosing prescription would be science diet I/d low fat. An added note is that Hansel needs to be on a strict dietary regimen with no table scraps and treats only OK’d by Dr.</a:t>
            </a:r>
            <a:endParaRPr lang="en-US" sz="2000" dirty="0"/>
          </a:p>
        </p:txBody>
      </p:sp>
      <p:pic>
        <p:nvPicPr>
          <p:cNvPr id="8" name="Content Placeholder 7"/>
          <p:cNvPicPr>
            <a:picLocks noGrp="1"/>
          </p:cNvPicPr>
          <p:nvPr>
            <p:ph sz="half" idx="1"/>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 val="0"/>
              </a:ext>
            </a:extLst>
          </a:blip>
          <a:stretch>
            <a:fillRect/>
          </a:stretch>
        </p:blipFill>
        <p:spPr>
          <a:xfrm rot="5400000">
            <a:off x="2928586" y="1465552"/>
            <a:ext cx="1589651" cy="2738184"/>
          </a:xfrm>
          <a:prstGeom prst="rect">
            <a:avLst/>
          </a:prstGeom>
        </p:spPr>
      </p:pic>
      <p:pic>
        <p:nvPicPr>
          <p:cNvPr id="9" name="Picture 8" descr="http://i.ytimg.com/vi/0bDQ2BIl_kg/maxresdefault.jpg"/>
          <p:cNvPicPr/>
          <p:nvPr/>
        </p:nvPicPr>
        <p:blipFill>
          <a:blip r:embed="rId3"/>
          <a:srcRect/>
          <a:stretch>
            <a:fillRect/>
          </a:stretch>
        </p:blipFill>
        <p:spPr bwMode="auto">
          <a:xfrm>
            <a:off x="2321169" y="3798276"/>
            <a:ext cx="2771336" cy="2250831"/>
          </a:xfrm>
          <a:prstGeom prst="rect">
            <a:avLst/>
          </a:prstGeom>
          <a:noFill/>
          <a:ln w="9525">
            <a:noFill/>
            <a:miter lim="800000"/>
            <a:headEnd/>
            <a:tailEnd/>
          </a:ln>
        </p:spPr>
      </p:pic>
      <p:sp>
        <p:nvSpPr>
          <p:cNvPr id="10" name="TextBox 9"/>
          <p:cNvSpPr txBox="1"/>
          <p:nvPr/>
        </p:nvSpPr>
        <p:spPr>
          <a:xfrm>
            <a:off x="2194561" y="6049108"/>
            <a:ext cx="3784209" cy="261610"/>
          </a:xfrm>
          <a:prstGeom prst="rect">
            <a:avLst/>
          </a:prstGeom>
          <a:noFill/>
        </p:spPr>
        <p:txBody>
          <a:bodyPr wrap="square" rtlCol="0">
            <a:spAutoFit/>
          </a:bodyPr>
          <a:lstStyle/>
          <a:p>
            <a:r>
              <a:rPr lang="en-US" sz="1100" dirty="0" smtClean="0"/>
              <a:t>http://i.ytimg.com/vi/0bDQ2BIl_kg/maxresdefault.jpg</a:t>
            </a:r>
            <a:endParaRPr lang="en-US" sz="1100" dirty="0"/>
          </a:p>
        </p:txBody>
      </p:sp>
    </p:spTree>
    <p:extLst>
      <p:ext uri="{BB962C8B-B14F-4D97-AF65-F5344CB8AC3E}">
        <p14:creationId xmlns:p14="http://schemas.microsoft.com/office/powerpoint/2010/main" xmlns="" val="1406719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90646" y="5947858"/>
            <a:ext cx="4149969" cy="261610"/>
          </a:xfrm>
          <a:prstGeom prst="rect">
            <a:avLst/>
          </a:prstGeom>
          <a:noFill/>
        </p:spPr>
        <p:txBody>
          <a:bodyPr wrap="square" rtlCol="0">
            <a:spAutoFit/>
          </a:bodyPr>
          <a:lstStyle/>
          <a:p>
            <a:r>
              <a:rPr lang="en-US" sz="1100" dirty="0"/>
              <a:t>("Beware the Westminster Kennel Club Dog Show") </a:t>
            </a:r>
            <a:endParaRPr lang="en-US" sz="1100" kern="1200" dirty="0">
              <a:solidFill>
                <a:schemeClr val="tx1"/>
              </a:solidFill>
            </a:endParaRPr>
          </a:p>
        </p:txBody>
      </p:sp>
      <p:sp>
        <p:nvSpPr>
          <p:cNvPr id="7" name="Title 6"/>
          <p:cNvSpPr>
            <a:spLocks noGrp="1"/>
          </p:cNvSpPr>
          <p:nvPr>
            <p:ph type="title"/>
          </p:nvPr>
        </p:nvSpPr>
        <p:spPr>
          <a:xfrm>
            <a:off x="675249" y="562708"/>
            <a:ext cx="10830951" cy="1111347"/>
          </a:xfrm>
        </p:spPr>
        <p:txBody>
          <a:bodyPr>
            <a:normAutofit fontScale="90000"/>
          </a:bodyPr>
          <a:lstStyle/>
          <a:p>
            <a:pPr algn="just"/>
            <a:r>
              <a:rPr lang="en-US" b="1" dirty="0" smtClean="0"/>
              <a:t/>
            </a:r>
            <a:br>
              <a:rPr lang="en-US" b="1" dirty="0" smtClean="0"/>
            </a:br>
            <a:r>
              <a:rPr lang="en-US" b="1" dirty="0" smtClean="0"/>
              <a:t>Identify physical examination findings that are typically seen with a BCS of 5/5.</a:t>
            </a:r>
            <a:br>
              <a:rPr lang="en-US" b="1" dirty="0" smtClean="0"/>
            </a:br>
            <a:endParaRPr lang="en-US" dirty="0"/>
          </a:p>
        </p:txBody>
      </p:sp>
      <p:sp>
        <p:nvSpPr>
          <p:cNvPr id="8" name="Content Placeholder 7"/>
          <p:cNvSpPr>
            <a:spLocks noGrp="1"/>
          </p:cNvSpPr>
          <p:nvPr>
            <p:ph idx="1"/>
          </p:nvPr>
        </p:nvSpPr>
        <p:spPr>
          <a:xfrm>
            <a:off x="685800" y="1814733"/>
            <a:ext cx="10820400" cy="4557932"/>
          </a:xfrm>
        </p:spPr>
        <p:txBody>
          <a:bodyPr/>
          <a:lstStyle/>
          <a:p>
            <a:pPr algn="just"/>
            <a:r>
              <a:rPr lang="en-US" dirty="0" smtClean="0"/>
              <a:t>The ribs are difficult to feel under a thick fat cover. The tailgate appears thickened and is difficult to feel under a prominent layer of fat. The bony prominences are covered by a moderate to thick layer of fat. In animals over 6 months there is a pendulous ventral bulge and no waist when viewed from the side. The back is markedly broadened when viewed from above (</a:t>
            </a:r>
            <a:r>
              <a:rPr lang="en-US" dirty="0" err="1" smtClean="0"/>
              <a:t>Bassert</a:t>
            </a:r>
            <a:r>
              <a:rPr lang="en-US" dirty="0" smtClean="0"/>
              <a:t>, 2010, p. 312).</a:t>
            </a:r>
          </a:p>
          <a:p>
            <a:pPr>
              <a:buNone/>
            </a:pPr>
            <a:endParaRPr lang="en-US" dirty="0"/>
          </a:p>
        </p:txBody>
      </p:sp>
      <p:pic>
        <p:nvPicPr>
          <p:cNvPr id="9" name="Picture 8"/>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 val="0"/>
              </a:ext>
            </a:extLst>
          </a:blip>
          <a:stretch>
            <a:fillRect/>
          </a:stretch>
        </p:blipFill>
        <p:spPr>
          <a:xfrm>
            <a:off x="3137094" y="3697752"/>
            <a:ext cx="5992837" cy="2266950"/>
          </a:xfrm>
          <a:prstGeom prst="rect">
            <a:avLst/>
          </a:prstGeom>
        </p:spPr>
      </p:pic>
    </p:spTree>
    <p:extLst>
      <p:ext uri="{BB962C8B-B14F-4D97-AF65-F5344CB8AC3E}">
        <p14:creationId xmlns:p14="http://schemas.microsoft.com/office/powerpoint/2010/main" xmlns="" val="4106034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686" y="764373"/>
            <a:ext cx="10324514" cy="1293028"/>
          </a:xfrm>
        </p:spPr>
        <p:txBody>
          <a:bodyPr/>
          <a:lstStyle/>
          <a:p>
            <a:pPr algn="ctr"/>
            <a:r>
              <a:rPr lang="en-US" b="1" dirty="0" smtClean="0"/>
              <a:t>Conclusion</a:t>
            </a:r>
            <a:endParaRPr lang="en-US" b="1" dirty="0"/>
          </a:p>
        </p:txBody>
      </p:sp>
      <p:sp>
        <p:nvSpPr>
          <p:cNvPr id="3" name="Content Placeholder 2"/>
          <p:cNvSpPr>
            <a:spLocks noGrp="1"/>
          </p:cNvSpPr>
          <p:nvPr>
            <p:ph idx="1"/>
          </p:nvPr>
        </p:nvSpPr>
        <p:spPr/>
        <p:txBody>
          <a:bodyPr/>
          <a:lstStyle/>
          <a:p>
            <a:pPr indent="0" algn="just">
              <a:buNone/>
            </a:pPr>
            <a:r>
              <a:rPr lang="en-US" dirty="0" smtClean="0"/>
              <a:t>Mrs. Glover brought her dog Hansel in right away when she first noticed he was not acting normal. Because she was able to act so quickly Hansel was treated immediately, and responded very well to his treatment. Mrs. Glover is able to take Hansel home after 4 days of being in the hospital. She is notified that Hansel will need to be on a low fat diet for the rest of his life because he is predisposed to getting pancreatitis. Hansel will need to be on a prescription diet called </a:t>
            </a:r>
            <a:r>
              <a:rPr lang="en-US" dirty="0" err="1" smtClean="0"/>
              <a:t>i</a:t>
            </a:r>
            <a:r>
              <a:rPr lang="en-US" dirty="0" smtClean="0"/>
              <a:t>/d that is made by Hills Science Diet. Mrs. Glover is also informed that Hansel cannot have any table scraps, or fatty treats because of his predisposition to pancreatitis. Also, Hansel has a 5/5 body condition score and will need to loose a few pounds. The </a:t>
            </a:r>
            <a:r>
              <a:rPr lang="en-US" dirty="0" err="1" smtClean="0"/>
              <a:t>i</a:t>
            </a:r>
            <a:r>
              <a:rPr lang="en-US" dirty="0" smtClean="0"/>
              <a:t>/d low fat diet will assist in Hansel’s weight loss.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256" y="4465123"/>
            <a:ext cx="10996551" cy="369332"/>
          </a:xfrm>
          <a:prstGeom prst="rect">
            <a:avLst/>
          </a:prstGeom>
          <a:noFill/>
        </p:spPr>
        <p:txBody>
          <a:bodyPr wrap="square" rtlCol="0">
            <a:spAutoFit/>
          </a:bodyPr>
          <a:lstStyle/>
          <a:p>
            <a:r>
              <a:rPr lang="en-US" dirty="0"/>
              <a:t> </a:t>
            </a:r>
          </a:p>
        </p:txBody>
      </p:sp>
      <p:sp>
        <p:nvSpPr>
          <p:cNvPr id="4" name="Title 3"/>
          <p:cNvSpPr>
            <a:spLocks noGrp="1"/>
          </p:cNvSpPr>
          <p:nvPr>
            <p:ph type="title"/>
          </p:nvPr>
        </p:nvSpPr>
        <p:spPr>
          <a:xfrm>
            <a:off x="604911" y="764373"/>
            <a:ext cx="10901289" cy="951885"/>
          </a:xfrm>
        </p:spPr>
        <p:txBody>
          <a:bodyPr>
            <a:normAutofit fontScale="90000"/>
          </a:bodyPr>
          <a:lstStyle/>
          <a:p>
            <a:pPr algn="ctr"/>
            <a:r>
              <a:rPr lang="en-US" dirty="0" smtClean="0"/>
              <a:t/>
            </a:r>
            <a:br>
              <a:rPr lang="en-US" dirty="0" smtClean="0"/>
            </a:br>
            <a:r>
              <a:rPr lang="en-US" dirty="0" smtClean="0"/>
              <a:t>References</a:t>
            </a:r>
            <a:br>
              <a:rPr lang="en-US" dirty="0" smtClean="0"/>
            </a:br>
            <a:endParaRPr lang="en-US" dirty="0"/>
          </a:p>
        </p:txBody>
      </p:sp>
      <p:sp>
        <p:nvSpPr>
          <p:cNvPr id="5" name="Content Placeholder 4"/>
          <p:cNvSpPr>
            <a:spLocks noGrp="1"/>
          </p:cNvSpPr>
          <p:nvPr>
            <p:ph idx="1"/>
          </p:nvPr>
        </p:nvSpPr>
        <p:spPr>
          <a:xfrm>
            <a:off x="685800" y="1842868"/>
            <a:ext cx="10820400" cy="4375817"/>
          </a:xfrm>
        </p:spPr>
        <p:txBody>
          <a:bodyPr>
            <a:normAutofit fontScale="70000" lnSpcReduction="20000"/>
          </a:bodyPr>
          <a:lstStyle/>
          <a:p>
            <a:pPr indent="-457200">
              <a:buNone/>
            </a:pPr>
            <a:r>
              <a:rPr lang="en-US" sz="2600" dirty="0" smtClean="0"/>
              <a:t>Colville, T., </a:t>
            </a:r>
            <a:r>
              <a:rPr lang="en-US" sz="2600" dirty="0" err="1" smtClean="0"/>
              <a:t>Bassert</a:t>
            </a:r>
            <a:r>
              <a:rPr lang="en-US" sz="2600" dirty="0" smtClean="0"/>
              <a:t>, J. M..(2009) </a:t>
            </a:r>
            <a:r>
              <a:rPr lang="en-US" sz="2600" i="1" dirty="0" smtClean="0"/>
              <a:t>Clinical Anatomy and Physiology Laboratory Manual for Veterinary Technicians</a:t>
            </a:r>
            <a:r>
              <a:rPr lang="en-US" sz="2600" dirty="0" smtClean="0"/>
              <a:t>. Mosby Elsevier. St. Louis, Missouri. Print. </a:t>
            </a:r>
          </a:p>
          <a:p>
            <a:pPr indent="-457200">
              <a:buNone/>
            </a:pPr>
            <a:r>
              <a:rPr lang="en-US" sz="2600" dirty="0" smtClean="0"/>
              <a:t>Colville, T., </a:t>
            </a:r>
            <a:r>
              <a:rPr lang="en-US" sz="2600" dirty="0" err="1" smtClean="0"/>
              <a:t>Bassert</a:t>
            </a:r>
            <a:r>
              <a:rPr lang="en-US" sz="2600" dirty="0" smtClean="0"/>
              <a:t>, J. M..(2008) </a:t>
            </a:r>
            <a:r>
              <a:rPr lang="en-US" sz="2600" i="1" dirty="0" smtClean="0"/>
              <a:t>Clinical Anatomy and Physiology for Veterinary Technicians Second Edition</a:t>
            </a:r>
            <a:r>
              <a:rPr lang="en-US" sz="2600" dirty="0" smtClean="0"/>
              <a:t>. Mosby Elsevier. St. Louis, Missouri. Print.</a:t>
            </a:r>
          </a:p>
          <a:p>
            <a:pPr indent="-457200">
              <a:buNone/>
            </a:pPr>
            <a:r>
              <a:rPr lang="en-US" sz="2600" dirty="0" smtClean="0"/>
              <a:t>Hendrix, C. M., </a:t>
            </a:r>
            <a:r>
              <a:rPr lang="en-US" sz="2600" dirty="0" err="1" smtClean="0"/>
              <a:t>Sirois</a:t>
            </a:r>
            <a:r>
              <a:rPr lang="en-US" sz="2600" dirty="0" smtClean="0"/>
              <a:t>, M..(2007) </a:t>
            </a:r>
            <a:r>
              <a:rPr lang="en-US" sz="2600" i="1" dirty="0" smtClean="0"/>
              <a:t>Laboratory Procedures for Veterinary Technicians Fifth Edition</a:t>
            </a:r>
            <a:r>
              <a:rPr lang="en-US" sz="2600" dirty="0" smtClean="0"/>
              <a:t>. Mosby Elsevier. St. Louis, Missouri. Print. </a:t>
            </a:r>
          </a:p>
          <a:p>
            <a:pPr indent="-457200">
              <a:buNone/>
            </a:pPr>
            <a:r>
              <a:rPr lang="en-US" sz="2600" dirty="0" err="1" smtClean="0"/>
              <a:t>Rockett</a:t>
            </a:r>
            <a:r>
              <a:rPr lang="en-US" sz="2600" dirty="0" smtClean="0"/>
              <a:t>, J., Christensen, C..(2010). </a:t>
            </a:r>
            <a:r>
              <a:rPr lang="en-US" sz="2600" i="1" dirty="0" smtClean="0"/>
              <a:t>Case Studies in Veterinary Technology A Scenario Based Critical Thinking Approach</a:t>
            </a:r>
            <a:r>
              <a:rPr lang="en-US" sz="2600" dirty="0" smtClean="0"/>
              <a:t>. </a:t>
            </a:r>
            <a:r>
              <a:rPr lang="en-US" sz="2600" dirty="0" err="1" smtClean="0"/>
              <a:t>Rockett</a:t>
            </a:r>
            <a:r>
              <a:rPr lang="en-US" sz="2600" dirty="0" smtClean="0"/>
              <a:t> House Publishing LLC. Heyburn, Idaho. Print.</a:t>
            </a:r>
          </a:p>
          <a:p>
            <a:pPr indent="-457200">
              <a:buNone/>
            </a:pPr>
            <a:r>
              <a:rPr lang="en-US" sz="2600" dirty="0" smtClean="0"/>
              <a:t>Rosenfeld, A. J., Dial, S. M..(2010) </a:t>
            </a:r>
            <a:r>
              <a:rPr lang="en-US" sz="2600" i="1" dirty="0" smtClean="0"/>
              <a:t>Clinical Pathology for the Veterinary Team</a:t>
            </a:r>
            <a:r>
              <a:rPr lang="en-US" sz="2600" dirty="0" smtClean="0"/>
              <a:t>. Blackwell Publishing Ltd.. Ames, Iowa. Print</a:t>
            </a:r>
          </a:p>
          <a:p>
            <a:pPr indent="-457200">
              <a:buNone/>
            </a:pPr>
            <a:r>
              <a:rPr lang="en-US" sz="2600" dirty="0" smtClean="0"/>
              <a:t>Summers, A..(2007). </a:t>
            </a:r>
            <a:r>
              <a:rPr lang="en-US" sz="2600" i="1" dirty="0" smtClean="0"/>
              <a:t>Common Diseases of Companion Animals Second Edition</a:t>
            </a:r>
            <a:r>
              <a:rPr lang="en-US" sz="2600" dirty="0" smtClean="0"/>
              <a:t>. Mosby </a:t>
            </a:r>
            <a:r>
              <a:rPr lang="en-US" sz="2600" dirty="0" err="1" smtClean="0"/>
              <a:t>Elservier</a:t>
            </a:r>
            <a:r>
              <a:rPr lang="en-US" sz="2600" dirty="0" smtClean="0"/>
              <a:t>. St. Louis, Missouri. Print. </a:t>
            </a:r>
          </a:p>
          <a:p>
            <a:pPr>
              <a:buNone/>
            </a:pPr>
            <a:r>
              <a:rPr lang="en-US" sz="2600" dirty="0" smtClean="0"/>
              <a:t>Beware the Westminster Kennel Club Dog Show. (</a:t>
            </a:r>
            <a:r>
              <a:rPr lang="en-US" sz="2600" dirty="0" err="1" smtClean="0"/>
              <a:t>n.d</a:t>
            </a:r>
            <a:r>
              <a:rPr lang="en-US" sz="2600" dirty="0" smtClean="0"/>
              <a:t>.). Retrieved April 26, 2015, from </a:t>
            </a:r>
            <a:r>
              <a:rPr lang="en-US" sz="2600" u="sng" dirty="0" smtClean="0">
                <a:hlinkClick r:id="rId2"/>
              </a:rPr>
              <a:t>http://www.theoptimaldog.com/2014/02/10/beware-the-westminster-kennel-club-dog-show/</a:t>
            </a:r>
            <a:endParaRPr lang="en-US" sz="2600" dirty="0" smtClean="0"/>
          </a:p>
          <a:p>
            <a:pPr>
              <a:buNone/>
            </a:pPr>
            <a:r>
              <a:rPr lang="en-US" sz="2600" dirty="0" err="1" smtClean="0"/>
              <a:t>Bassert</a:t>
            </a:r>
            <a:r>
              <a:rPr lang="en-US" sz="2600" dirty="0" smtClean="0"/>
              <a:t>, J. (2010). Small Animal Nutrition. In </a:t>
            </a:r>
            <a:r>
              <a:rPr lang="en-US" sz="2600" i="1" dirty="0" err="1" smtClean="0"/>
              <a:t>McCurnin's</a:t>
            </a:r>
            <a:r>
              <a:rPr lang="en-US" sz="2600" i="1" dirty="0" smtClean="0"/>
              <a:t> clinical textbook for veterinary technicians</a:t>
            </a:r>
            <a:r>
              <a:rPr lang="en-US" sz="2600" dirty="0" smtClean="0"/>
              <a:t> (7th ed., p. 312). St. Louis, Mo.: Elsevier Saunders.</a:t>
            </a:r>
          </a:p>
          <a:p>
            <a:pPr indent="-457200">
              <a:buNone/>
            </a:pPr>
            <a:endParaRPr lang="en-US" dirty="0" smtClean="0"/>
          </a:p>
          <a:p>
            <a:endParaRPr lang="en-US" dirty="0"/>
          </a:p>
        </p:txBody>
      </p:sp>
    </p:spTree>
    <p:extLst>
      <p:ext uri="{BB962C8B-B14F-4D97-AF65-F5344CB8AC3E}">
        <p14:creationId xmlns:p14="http://schemas.microsoft.com/office/powerpoint/2010/main" xmlns="" val="1541030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57533" y="1156291"/>
            <a:ext cx="9448800" cy="1825096"/>
          </a:xfrm>
        </p:spPr>
        <p:txBody>
          <a:bodyPr/>
          <a:lstStyle/>
          <a:p>
            <a:pPr algn="ctr"/>
            <a:r>
              <a:rPr lang="en-US" b="1" dirty="0" smtClean="0"/>
              <a:t>Group 2 </a:t>
            </a:r>
            <a:br>
              <a:rPr lang="en-US" b="1" dirty="0" smtClean="0"/>
            </a:br>
            <a:r>
              <a:rPr lang="en-US" b="1" dirty="0" smtClean="0"/>
              <a:t>Case Study 2</a:t>
            </a:r>
            <a:endParaRPr lang="en-US" b="1" dirty="0"/>
          </a:p>
        </p:txBody>
      </p:sp>
      <p:sp>
        <p:nvSpPr>
          <p:cNvPr id="5" name="Subtitle 4"/>
          <p:cNvSpPr>
            <a:spLocks noGrp="1"/>
          </p:cNvSpPr>
          <p:nvPr>
            <p:ph type="subTitle" idx="1"/>
          </p:nvPr>
        </p:nvSpPr>
        <p:spPr>
          <a:xfrm>
            <a:off x="1371600" y="3632200"/>
            <a:ext cx="9448800" cy="1319627"/>
          </a:xfrm>
        </p:spPr>
        <p:txBody>
          <a:bodyPr>
            <a:normAutofit/>
          </a:bodyPr>
          <a:lstStyle/>
          <a:p>
            <a:pPr algn="ctr"/>
            <a:r>
              <a:rPr lang="en-US" dirty="0" smtClean="0"/>
              <a:t>Michelle Hervey, LVT</a:t>
            </a:r>
          </a:p>
          <a:p>
            <a:pPr algn="ctr"/>
            <a:r>
              <a:rPr lang="en-US" dirty="0" smtClean="0"/>
              <a:t>Jennifer </a:t>
            </a:r>
            <a:r>
              <a:rPr lang="en-US" dirty="0" err="1" smtClean="0"/>
              <a:t>Hohle</a:t>
            </a:r>
            <a:r>
              <a:rPr lang="en-US" dirty="0" smtClean="0"/>
              <a:t>, LVT</a:t>
            </a:r>
          </a:p>
          <a:p>
            <a:pPr algn="ctr"/>
            <a:r>
              <a:rPr lang="en-US" dirty="0" smtClean="0"/>
              <a:t>Ashley </a:t>
            </a:r>
            <a:r>
              <a:rPr lang="en-US" dirty="0" err="1" smtClean="0"/>
              <a:t>Lawley</a:t>
            </a:r>
            <a:r>
              <a:rPr lang="en-US" dirty="0" smtClean="0"/>
              <a:t>, LVT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5588" y="764373"/>
            <a:ext cx="10760612" cy="881547"/>
          </a:xfrm>
        </p:spPr>
        <p:txBody>
          <a:bodyPr/>
          <a:lstStyle/>
          <a:p>
            <a:pPr algn="ctr"/>
            <a:r>
              <a:rPr lang="en-US" b="1" dirty="0" smtClean="0"/>
              <a:t> </a:t>
            </a:r>
            <a:r>
              <a:rPr lang="en-US" b="1" dirty="0" smtClean="0"/>
              <a:t>Scenario </a:t>
            </a:r>
            <a:endParaRPr lang="en-US" b="1" dirty="0"/>
          </a:p>
        </p:txBody>
      </p:sp>
      <p:sp>
        <p:nvSpPr>
          <p:cNvPr id="5" name="Content Placeholder 4"/>
          <p:cNvSpPr>
            <a:spLocks noGrp="1"/>
          </p:cNvSpPr>
          <p:nvPr>
            <p:ph idx="1"/>
          </p:nvPr>
        </p:nvSpPr>
        <p:spPr>
          <a:xfrm>
            <a:off x="685800" y="1631852"/>
            <a:ext cx="10820400" cy="4909625"/>
          </a:xfrm>
        </p:spPr>
        <p:txBody>
          <a:bodyPr>
            <a:normAutofit/>
          </a:bodyPr>
          <a:lstStyle/>
          <a:p>
            <a:pPr algn="just"/>
            <a:r>
              <a:rPr lang="en-US" sz="1600" dirty="0" smtClean="0"/>
              <a:t>Mrs. Glover brings her 5 year old Miniature schnauzer, Hansel, to the clinic because this morning he vomited twice and won’t play with any of his toys. Hansel is neutered, his last weight was 48lb, which gives him a BCS of 5/5 and he is usually very friendly. Today he is cranky and seems sore when you touch him. You ask whether Hansel has been outside unsupervised; he hasn’t been. You ask whether Mrs. Glover is feeding the Hill’s prescription diet R/d that Dr. </a:t>
            </a:r>
            <a:r>
              <a:rPr lang="en-US" sz="1600" dirty="0" err="1" smtClean="0"/>
              <a:t>Kallem</a:t>
            </a:r>
            <a:r>
              <a:rPr lang="en-US" sz="1600" dirty="0" smtClean="0"/>
              <a:t> prescribed at Hansel’s last visit. Mrs. Glover says she’s been feeding it but Hansel hates it so much that last night he stole a rib-eye off the picnic table. </a:t>
            </a:r>
          </a:p>
          <a:p>
            <a:pPr algn="just"/>
            <a:r>
              <a:rPr lang="en-US" sz="1600" dirty="0" smtClean="0"/>
              <a:t>Upon physical examination, Hansel is depressed, weight 44lb, rectal temperature 102, respiratory rate 48 </a:t>
            </a:r>
            <a:r>
              <a:rPr lang="en-US" sz="1600" dirty="0" err="1" smtClean="0"/>
              <a:t>bpm</a:t>
            </a:r>
            <a:r>
              <a:rPr lang="en-US" sz="1600" dirty="0" smtClean="0"/>
              <a:t>, heart rate 128 </a:t>
            </a:r>
            <a:r>
              <a:rPr lang="en-US" sz="1600" dirty="0" err="1" smtClean="0"/>
              <a:t>bpm</a:t>
            </a:r>
            <a:r>
              <a:rPr lang="en-US" sz="1600" dirty="0" smtClean="0"/>
              <a:t>. His gums are normal colored, but his refill time is 2.5 seconds. When you palpate his abdomen he wretches, and he stands in a praying position.</a:t>
            </a:r>
          </a:p>
        </p:txBody>
      </p:sp>
      <p:pic>
        <p:nvPicPr>
          <p:cNvPr id="6" name="Picture 5" descr="http://www.chestnuthilllocal.com/wp-content/uploads/2015/03/Patten.jpg"/>
          <p:cNvPicPr/>
          <p:nvPr/>
        </p:nvPicPr>
        <p:blipFill>
          <a:blip r:embed="rId2"/>
          <a:srcRect/>
          <a:stretch>
            <a:fillRect/>
          </a:stretch>
        </p:blipFill>
        <p:spPr bwMode="auto">
          <a:xfrm>
            <a:off x="4023360" y="4066443"/>
            <a:ext cx="3756074" cy="1988820"/>
          </a:xfrm>
          <a:prstGeom prst="rect">
            <a:avLst/>
          </a:prstGeom>
          <a:noFill/>
          <a:ln w="9525">
            <a:noFill/>
            <a:miter lim="800000"/>
            <a:headEnd/>
            <a:tailEnd/>
          </a:ln>
        </p:spPr>
      </p:pic>
      <p:sp>
        <p:nvSpPr>
          <p:cNvPr id="7" name="TextBox 6"/>
          <p:cNvSpPr txBox="1"/>
          <p:nvPr/>
        </p:nvSpPr>
        <p:spPr>
          <a:xfrm>
            <a:off x="3953022" y="6035041"/>
            <a:ext cx="3868615" cy="430887"/>
          </a:xfrm>
          <a:prstGeom prst="rect">
            <a:avLst/>
          </a:prstGeom>
          <a:noFill/>
        </p:spPr>
        <p:txBody>
          <a:bodyPr wrap="square" rtlCol="0">
            <a:spAutoFit/>
          </a:bodyPr>
          <a:lstStyle/>
          <a:p>
            <a:r>
              <a:rPr lang="en-US" sz="1100" dirty="0" smtClean="0"/>
              <a:t>http://www.chestnuthilllocal.com/wp-content/uploads/2015/03/Patten.jpg</a:t>
            </a:r>
            <a:endParaRPr lang="en-US" sz="1100" dirty="0"/>
          </a:p>
        </p:txBody>
      </p:sp>
    </p:spTree>
    <p:extLst>
      <p:ext uri="{BB962C8B-B14F-4D97-AF65-F5344CB8AC3E}">
        <p14:creationId xmlns:p14="http://schemas.microsoft.com/office/powerpoint/2010/main" xmlns="" val="3748303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331" y="831272"/>
            <a:ext cx="10128739" cy="1698171"/>
          </a:xfrm>
        </p:spPr>
        <p:txBody>
          <a:bodyPr>
            <a:normAutofit fontScale="90000"/>
          </a:bodyPr>
          <a:lstStyle/>
          <a:p>
            <a:pPr lvl="0" algn="ctr"/>
            <a:r>
              <a:rPr lang="en-US" sz="3100" b="1" dirty="0"/>
              <a:t>You identified acute pain based on the physical examination. Identify clinical signs that substantiate this evaluation? </a:t>
            </a:r>
            <a:r>
              <a:rPr lang="en-US" dirty="0"/>
              <a:t/>
            </a:r>
            <a:br>
              <a:rPr lang="en-US" dirty="0"/>
            </a:br>
            <a:endParaRPr lang="en-US" dirty="0"/>
          </a:p>
        </p:txBody>
      </p:sp>
      <p:sp>
        <p:nvSpPr>
          <p:cNvPr id="3" name="Content Placeholder 2"/>
          <p:cNvSpPr>
            <a:spLocks noGrp="1"/>
          </p:cNvSpPr>
          <p:nvPr>
            <p:ph idx="1"/>
          </p:nvPr>
        </p:nvSpPr>
        <p:spPr>
          <a:xfrm>
            <a:off x="714850" y="4666637"/>
            <a:ext cx="10820400" cy="1558043"/>
          </a:xfrm>
        </p:spPr>
        <p:txBody>
          <a:bodyPr/>
          <a:lstStyle/>
          <a:p>
            <a:r>
              <a:rPr lang="en-US" dirty="0"/>
              <a:t>One of the clinical signs of pancreatitis is presence of abdominal pain upon abdominal palpation. </a:t>
            </a:r>
          </a:p>
          <a:p>
            <a:r>
              <a:rPr lang="en-US" dirty="0" smtClean="0"/>
              <a:t>Elevated respirations can also be a sign of pain.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27111" y="2134589"/>
            <a:ext cx="2094015" cy="2094015"/>
          </a:xfrm>
          <a:prstGeom prst="rect">
            <a:avLst/>
          </a:prstGeom>
        </p:spPr>
      </p:pic>
      <p:sp>
        <p:nvSpPr>
          <p:cNvPr id="5" name="TextBox 4"/>
          <p:cNvSpPr txBox="1"/>
          <p:nvPr/>
        </p:nvSpPr>
        <p:spPr>
          <a:xfrm>
            <a:off x="4656407" y="4234376"/>
            <a:ext cx="3038621" cy="430887"/>
          </a:xfrm>
          <a:prstGeom prst="rect">
            <a:avLst/>
          </a:prstGeom>
          <a:noFill/>
        </p:spPr>
        <p:txBody>
          <a:bodyPr wrap="square" rtlCol="0">
            <a:spAutoFit/>
          </a:bodyPr>
          <a:lstStyle/>
          <a:p>
            <a:r>
              <a:rPr lang="en-US" sz="1100" dirty="0" smtClean="0"/>
              <a:t>http://www.apetslife.ca/images/dogpainsign.jpg</a:t>
            </a:r>
            <a:endParaRPr lang="en-US" sz="1100" dirty="0"/>
          </a:p>
        </p:txBody>
      </p:sp>
    </p:spTree>
    <p:extLst>
      <p:ext uri="{BB962C8B-B14F-4D97-AF65-F5344CB8AC3E}">
        <p14:creationId xmlns:p14="http://schemas.microsoft.com/office/powerpoint/2010/main" xmlns="" val="748506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8509" y="368950"/>
            <a:ext cx="10533441" cy="1477328"/>
          </a:xfrm>
          <a:prstGeom prst="rect">
            <a:avLst/>
          </a:prstGeom>
          <a:noFill/>
        </p:spPr>
        <p:txBody>
          <a:bodyPr wrap="square" rtlCol="0">
            <a:spAutoFit/>
          </a:bodyPr>
          <a:lstStyle/>
          <a:p>
            <a:pPr lvl="0" algn="just"/>
            <a:r>
              <a:rPr lang="en-US" b="1" dirty="0"/>
              <a:t>Your doctor suspects acute pancreatitis and has you pull blood for a CBC, chemistry panel, and </a:t>
            </a:r>
            <a:r>
              <a:rPr lang="en-US" b="1" dirty="0" err="1"/>
              <a:t>cPLI</a:t>
            </a:r>
            <a:r>
              <a:rPr lang="en-US" b="1" dirty="0"/>
              <a:t>. The CBC suggests the presence of inflammation; the chemistry panel demonstrates dehydration, elevated amylase and lipase values that are three times normal. Identify the acronym WNL. Mrs. Glover asks, “What’s the significance of the elevations in amylase and lipase?” Please explain.</a:t>
            </a:r>
          </a:p>
        </p:txBody>
      </p:sp>
      <p:sp>
        <p:nvSpPr>
          <p:cNvPr id="8" name="TextBox 7"/>
          <p:cNvSpPr txBox="1"/>
          <p:nvPr/>
        </p:nvSpPr>
        <p:spPr>
          <a:xfrm>
            <a:off x="731521" y="2011680"/>
            <a:ext cx="6203851" cy="4524315"/>
          </a:xfrm>
          <a:prstGeom prst="rect">
            <a:avLst/>
          </a:prstGeom>
          <a:noFill/>
        </p:spPr>
        <p:txBody>
          <a:bodyPr wrap="square" rtlCol="0">
            <a:spAutoFit/>
          </a:bodyPr>
          <a:lstStyle/>
          <a:p>
            <a:pPr>
              <a:buFont typeface="Arial" pitchFamily="34" charset="0"/>
              <a:buChar char="•"/>
            </a:pPr>
            <a:r>
              <a:rPr lang="en-US" dirty="0" smtClean="0"/>
              <a:t> WNL </a:t>
            </a:r>
            <a:r>
              <a:rPr lang="en-US" dirty="0"/>
              <a:t>stands for Within Normal </a:t>
            </a:r>
            <a:r>
              <a:rPr lang="en-US" dirty="0" smtClean="0"/>
              <a:t>Limits.</a:t>
            </a:r>
          </a:p>
          <a:p>
            <a:endParaRPr lang="en-US" dirty="0" smtClean="0"/>
          </a:p>
          <a:p>
            <a:pPr algn="just">
              <a:buFont typeface="Arial" pitchFamily="34" charset="0"/>
              <a:buChar char="•"/>
            </a:pPr>
            <a:r>
              <a:rPr lang="en-US" dirty="0" smtClean="0"/>
              <a:t> The </a:t>
            </a:r>
            <a:r>
              <a:rPr lang="en-US" dirty="0"/>
              <a:t>significance in the elevations of the amylase and lipase are indications of acute pancreatitis. </a:t>
            </a:r>
          </a:p>
          <a:p>
            <a:pPr indent="-457200" algn="just"/>
            <a:r>
              <a:rPr lang="en-US" dirty="0"/>
              <a:t>Because the amylase and lipase are increased at the same time, and three times the normal range this is a strong indication of pancreatitis. Amylase and lipase are important digestive enzymes that are secreted from the pancreas through a duct system to the first portion of the small intestine. When this duct system becomes inflamed the enzymes back up into the peripheral circulation, and this is why we can see in the blood serum; elevated levels of amylase and lipase at the same time.  These elevated levels are helpful diagnostics for canine patients.</a:t>
            </a:r>
          </a:p>
          <a:p>
            <a:r>
              <a:rPr lang="en-US" dirty="0"/>
              <a:t> </a:t>
            </a:r>
          </a:p>
        </p:txBody>
      </p:sp>
      <p:pic>
        <p:nvPicPr>
          <p:cNvPr id="4" name="Picture 3" descr="http://www.lifelearn-cliented.com/cms/resources/body/851/pancreatitis_2009.jpg"/>
          <p:cNvPicPr/>
          <p:nvPr/>
        </p:nvPicPr>
        <p:blipFill>
          <a:blip r:embed="rId2"/>
          <a:srcRect/>
          <a:stretch>
            <a:fillRect/>
          </a:stretch>
        </p:blipFill>
        <p:spPr bwMode="auto">
          <a:xfrm>
            <a:off x="7230794" y="2256398"/>
            <a:ext cx="3488787" cy="3314407"/>
          </a:xfrm>
          <a:prstGeom prst="rect">
            <a:avLst/>
          </a:prstGeom>
          <a:noFill/>
          <a:ln w="9525">
            <a:noFill/>
            <a:miter lim="800000"/>
            <a:headEnd/>
            <a:tailEnd/>
          </a:ln>
        </p:spPr>
      </p:pic>
      <p:sp>
        <p:nvSpPr>
          <p:cNvPr id="5" name="TextBox 4"/>
          <p:cNvSpPr txBox="1"/>
          <p:nvPr/>
        </p:nvSpPr>
        <p:spPr>
          <a:xfrm>
            <a:off x="7118253" y="5641146"/>
            <a:ext cx="3629464" cy="600164"/>
          </a:xfrm>
          <a:prstGeom prst="rect">
            <a:avLst/>
          </a:prstGeom>
          <a:noFill/>
        </p:spPr>
        <p:txBody>
          <a:bodyPr wrap="square" rtlCol="0">
            <a:spAutoFit/>
          </a:bodyPr>
          <a:lstStyle/>
          <a:p>
            <a:r>
              <a:rPr lang="en-US" sz="1100" dirty="0" smtClean="0"/>
              <a:t>http://www.lifelearn-cliented.com/cms/resources/body/851/pancreatitis_2009.jpg</a:t>
            </a:r>
            <a:endParaRPr lang="en-US" sz="1100" dirty="0"/>
          </a:p>
        </p:txBody>
      </p:sp>
    </p:spTree>
    <p:extLst>
      <p:ext uri="{BB962C8B-B14F-4D97-AF65-F5344CB8AC3E}">
        <p14:creationId xmlns:p14="http://schemas.microsoft.com/office/powerpoint/2010/main" xmlns="" val="608219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83929" y="2083191"/>
            <a:ext cx="4738255" cy="3231654"/>
          </a:xfrm>
          <a:prstGeom prst="rect">
            <a:avLst/>
          </a:prstGeom>
          <a:noFill/>
        </p:spPr>
        <p:txBody>
          <a:bodyPr wrap="square" rtlCol="0">
            <a:spAutoFit/>
          </a:bodyPr>
          <a:lstStyle/>
          <a:p>
            <a:pPr algn="just">
              <a:buFont typeface="Arial" pitchFamily="34" charset="0"/>
              <a:buChar char="•"/>
            </a:pPr>
            <a:r>
              <a:rPr lang="en-US" sz="2400" dirty="0" smtClean="0"/>
              <a:t> </a:t>
            </a:r>
            <a:r>
              <a:rPr lang="en-US" sz="2000" dirty="0" err="1" smtClean="0"/>
              <a:t>cPLI</a:t>
            </a:r>
            <a:r>
              <a:rPr lang="en-US" sz="2000" dirty="0" smtClean="0"/>
              <a:t> </a:t>
            </a:r>
            <a:r>
              <a:rPr lang="en-US" sz="2000" dirty="0"/>
              <a:t>stands for canine Pancreatic Lipase </a:t>
            </a:r>
            <a:r>
              <a:rPr lang="en-US" sz="2000" dirty="0" err="1" smtClean="0"/>
              <a:t>Immunoreactivity</a:t>
            </a:r>
            <a:r>
              <a:rPr lang="en-US" sz="2000" dirty="0" smtClean="0"/>
              <a:t>.</a:t>
            </a:r>
          </a:p>
          <a:p>
            <a:pPr algn="just">
              <a:buFont typeface="Arial" pitchFamily="34" charset="0"/>
              <a:buChar char="•"/>
            </a:pPr>
            <a:endParaRPr lang="en-US" sz="2000" dirty="0" smtClean="0"/>
          </a:p>
          <a:p>
            <a:pPr>
              <a:buFont typeface="Arial" pitchFamily="34" charset="0"/>
              <a:buChar char="•"/>
            </a:pPr>
            <a:r>
              <a:rPr lang="en-US" sz="2000" dirty="0" smtClean="0"/>
              <a:t> The </a:t>
            </a:r>
            <a:r>
              <a:rPr lang="en-US" sz="2000" dirty="0" err="1"/>
              <a:t>cPLI</a:t>
            </a:r>
            <a:r>
              <a:rPr lang="en-US" sz="2000" dirty="0"/>
              <a:t> test is a blood serum test that screens for pancreatitis. Pancreatic lipase inhibitor levels increase dramatically, suggesting that pancreatic inflammation and irritation are occurring (Rosenfeld, 2010).</a:t>
            </a:r>
          </a:p>
        </p:txBody>
      </p:sp>
      <p:sp>
        <p:nvSpPr>
          <p:cNvPr id="5" name="TextBox 4"/>
          <p:cNvSpPr txBox="1"/>
          <p:nvPr/>
        </p:nvSpPr>
        <p:spPr>
          <a:xfrm>
            <a:off x="1330037" y="817417"/>
            <a:ext cx="9136325" cy="1200329"/>
          </a:xfrm>
          <a:prstGeom prst="rect">
            <a:avLst/>
          </a:prstGeom>
          <a:noFill/>
        </p:spPr>
        <p:txBody>
          <a:bodyPr wrap="square" rtlCol="0">
            <a:spAutoFit/>
          </a:bodyPr>
          <a:lstStyle/>
          <a:p>
            <a:pPr lvl="0" algn="ctr"/>
            <a:r>
              <a:rPr lang="en-US" sz="3600" b="1" dirty="0"/>
              <a:t>What is </a:t>
            </a:r>
            <a:r>
              <a:rPr lang="en-US" sz="3600" b="1" dirty="0" err="1"/>
              <a:t>cPLI</a:t>
            </a:r>
            <a:r>
              <a:rPr lang="en-US" sz="3600" b="1" dirty="0"/>
              <a:t>? Why is the test used?</a:t>
            </a:r>
          </a:p>
          <a:p>
            <a:pPr algn="ctr"/>
            <a:r>
              <a:rPr lang="en-US" sz="3600" dirty="0"/>
              <a:t> </a:t>
            </a: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28800" y="2244236"/>
            <a:ext cx="3893694" cy="2904540"/>
          </a:xfrm>
          <a:prstGeom prst="rect">
            <a:avLst/>
          </a:prstGeom>
        </p:spPr>
      </p:pic>
    </p:spTree>
    <p:extLst>
      <p:ext uri="{BB962C8B-B14F-4D97-AF65-F5344CB8AC3E}">
        <p14:creationId xmlns:p14="http://schemas.microsoft.com/office/powerpoint/2010/main" xmlns="" val="2560229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4570" y="3213080"/>
            <a:ext cx="8710830" cy="369332"/>
          </a:xfrm>
          <a:prstGeom prst="rect">
            <a:avLst/>
          </a:prstGeom>
          <a:noFill/>
        </p:spPr>
        <p:txBody>
          <a:bodyPr wrap="square" rtlCol="0">
            <a:spAutoFit/>
          </a:bodyPr>
          <a:lstStyle/>
          <a:p>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634046" y="1743974"/>
            <a:ext cx="2914651" cy="2958370"/>
          </a:xfrm>
          <a:prstGeom prst="rect">
            <a:avLst/>
          </a:prstGeom>
        </p:spPr>
      </p:pic>
      <p:sp>
        <p:nvSpPr>
          <p:cNvPr id="5" name="Title 4"/>
          <p:cNvSpPr>
            <a:spLocks noGrp="1"/>
          </p:cNvSpPr>
          <p:nvPr>
            <p:ph type="title"/>
          </p:nvPr>
        </p:nvSpPr>
        <p:spPr>
          <a:xfrm>
            <a:off x="633046" y="436099"/>
            <a:ext cx="10873154" cy="1167618"/>
          </a:xfrm>
        </p:spPr>
        <p:txBody>
          <a:bodyPr>
            <a:normAutofit/>
          </a:bodyPr>
          <a:lstStyle/>
          <a:p>
            <a:pPr lvl="0" algn="just"/>
            <a:r>
              <a:rPr lang="en-US" sz="2400" b="1" dirty="0" smtClean="0"/>
              <a:t>Mrs. Glover has never heard of pancreatitis. She asks you, “What is the function of the pancreas? Where is it located? </a:t>
            </a:r>
            <a:endParaRPr lang="en-US" b="1" dirty="0"/>
          </a:p>
        </p:txBody>
      </p:sp>
      <p:sp>
        <p:nvSpPr>
          <p:cNvPr id="6" name="Content Placeholder 5"/>
          <p:cNvSpPr>
            <a:spLocks noGrp="1"/>
          </p:cNvSpPr>
          <p:nvPr>
            <p:ph idx="1"/>
          </p:nvPr>
        </p:nvSpPr>
        <p:spPr>
          <a:xfrm>
            <a:off x="713935" y="1575581"/>
            <a:ext cx="7684477" cy="4024125"/>
          </a:xfrm>
        </p:spPr>
        <p:txBody>
          <a:bodyPr/>
          <a:lstStyle/>
          <a:p>
            <a:pPr algn="just"/>
            <a:r>
              <a:rPr lang="en-US" sz="2000" dirty="0" smtClean="0"/>
              <a:t>The pancreas is made up of two flat lobes that are located between the descending duodenum and the stomach.  </a:t>
            </a:r>
          </a:p>
          <a:p>
            <a:pPr algn="just"/>
            <a:r>
              <a:rPr lang="en-US" sz="2000" dirty="0" smtClean="0"/>
              <a:t>The pancreas actually has two important functions. The greatest portion of the pancreas which is called the exocrine pancreas secretes important digestive enzymes through the duct system to the first portion of the small intestine. These enzymes are called amylase, lipase, and </a:t>
            </a:r>
            <a:r>
              <a:rPr lang="en-US" sz="2000" dirty="0" err="1" smtClean="0"/>
              <a:t>trypsin</a:t>
            </a:r>
            <a:r>
              <a:rPr lang="en-US" sz="2000" dirty="0" smtClean="0"/>
              <a:t>. The smaller portion of the pancreas which is known as the endocrine pancreas; produces a hormone called insulin. The insulin is produced to move glucose, amino acids, and fatty acids into the body cells for energy, and lower blood glucose levels.  </a:t>
            </a:r>
          </a:p>
          <a:p>
            <a:endParaRPr lang="en-US" dirty="0"/>
          </a:p>
        </p:txBody>
      </p:sp>
      <p:sp>
        <p:nvSpPr>
          <p:cNvPr id="7" name="TextBox 6"/>
          <p:cNvSpPr txBox="1"/>
          <p:nvPr/>
        </p:nvSpPr>
        <p:spPr>
          <a:xfrm>
            <a:off x="8567225" y="4698610"/>
            <a:ext cx="2912012" cy="430887"/>
          </a:xfrm>
          <a:prstGeom prst="rect">
            <a:avLst/>
          </a:prstGeom>
          <a:noFill/>
        </p:spPr>
        <p:txBody>
          <a:bodyPr wrap="square" rtlCol="0">
            <a:spAutoFit/>
          </a:bodyPr>
          <a:lstStyle/>
          <a:p>
            <a:r>
              <a:rPr lang="en-US" sz="1100" dirty="0" smtClean="0"/>
              <a:t>http://www.healthhype.com/wp-content/uploads/pancreas_gland.png</a:t>
            </a:r>
            <a:endParaRPr lang="en-US" sz="1100" dirty="0"/>
          </a:p>
        </p:txBody>
      </p:sp>
    </p:spTree>
    <p:extLst>
      <p:ext uri="{BB962C8B-B14F-4D97-AF65-F5344CB8AC3E}">
        <p14:creationId xmlns:p14="http://schemas.microsoft.com/office/powerpoint/2010/main" xmlns="" val="3826123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82485" y="2228907"/>
            <a:ext cx="3484769" cy="3496643"/>
          </a:xfrm>
          <a:prstGeom prst="rect">
            <a:avLst/>
          </a:prstGeom>
        </p:spPr>
      </p:pic>
      <p:sp>
        <p:nvSpPr>
          <p:cNvPr id="4" name="Title 3"/>
          <p:cNvSpPr>
            <a:spLocks noGrp="1"/>
          </p:cNvSpPr>
          <p:nvPr>
            <p:ph type="title"/>
          </p:nvPr>
        </p:nvSpPr>
        <p:spPr>
          <a:xfrm>
            <a:off x="689317" y="492369"/>
            <a:ext cx="10816883" cy="1280160"/>
          </a:xfrm>
        </p:spPr>
        <p:txBody>
          <a:bodyPr>
            <a:normAutofit fontScale="90000"/>
          </a:bodyPr>
          <a:lstStyle/>
          <a:p>
            <a:pPr algn="just"/>
            <a:r>
              <a:rPr lang="en-US" sz="2000" b="1" dirty="0" smtClean="0"/>
              <a:t/>
            </a:r>
            <a:br>
              <a:rPr lang="en-US" sz="2000" b="1" dirty="0" smtClean="0"/>
            </a:br>
            <a:r>
              <a:rPr lang="en-US" sz="2000" b="1" dirty="0" smtClean="0"/>
              <a:t/>
            </a:r>
            <a:br>
              <a:rPr lang="en-US" sz="2000" b="1" dirty="0" smtClean="0"/>
            </a:br>
            <a:r>
              <a:rPr lang="en-US" sz="2000" b="1" dirty="0" smtClean="0"/>
              <a:t>Dr. </a:t>
            </a:r>
            <a:r>
              <a:rPr lang="en-US" sz="2000" b="1" dirty="0" err="1" smtClean="0"/>
              <a:t>Kallem</a:t>
            </a:r>
            <a:r>
              <a:rPr lang="en-US" sz="2000" b="1" dirty="0" smtClean="0"/>
              <a:t> wants a constant rate infusion of </a:t>
            </a:r>
            <a:r>
              <a:rPr lang="en-US" sz="2000" b="1" dirty="0" err="1" smtClean="0"/>
              <a:t>buprenorphine</a:t>
            </a:r>
            <a:r>
              <a:rPr lang="en-US" sz="2000" b="1" dirty="0" smtClean="0"/>
              <a:t> hydrochloride in the </a:t>
            </a:r>
            <a:r>
              <a:rPr lang="en-US" sz="2000" b="1" dirty="0" err="1" smtClean="0"/>
              <a:t>Normosol</a:t>
            </a:r>
            <a:r>
              <a:rPr lang="en-US" sz="2000" b="1" dirty="0" smtClean="0"/>
              <a:t> fluids that Hansel will receive in the next six hours. She prescribes 20 mg/kg of fluid and 0.01 mg/kg of </a:t>
            </a:r>
            <a:r>
              <a:rPr lang="en-US" sz="2000" b="1" dirty="0" err="1" smtClean="0"/>
              <a:t>buprenorphine</a:t>
            </a:r>
            <a:r>
              <a:rPr lang="en-US" sz="2000" b="1" dirty="0" smtClean="0"/>
              <a:t> for this interval. Calculate the volume of fluid Hansel will receive in the six hours based upon the ordered rate.</a:t>
            </a:r>
            <a:r>
              <a:rPr lang="en-US" dirty="0" smtClean="0"/>
              <a:t/>
            </a:r>
            <a:br>
              <a:rPr lang="en-US" dirty="0" smtClean="0"/>
            </a:br>
            <a:endParaRPr lang="en-US" dirty="0"/>
          </a:p>
        </p:txBody>
      </p:sp>
      <p:sp>
        <p:nvSpPr>
          <p:cNvPr id="5" name="Content Placeholder 4"/>
          <p:cNvSpPr>
            <a:spLocks noGrp="1"/>
          </p:cNvSpPr>
          <p:nvPr>
            <p:ph idx="1"/>
          </p:nvPr>
        </p:nvSpPr>
        <p:spPr>
          <a:xfrm>
            <a:off x="685799" y="2194560"/>
            <a:ext cx="6854483" cy="3967089"/>
          </a:xfrm>
        </p:spPr>
        <p:txBody>
          <a:bodyPr/>
          <a:lstStyle/>
          <a:p>
            <a:r>
              <a:rPr lang="en-US" sz="2400" dirty="0" smtClean="0"/>
              <a:t>48lbs x 1kg/2.2lbs = </a:t>
            </a:r>
            <a:r>
              <a:rPr lang="en-US" sz="2400" b="1" dirty="0" smtClean="0"/>
              <a:t>21.8 kg</a:t>
            </a:r>
          </a:p>
          <a:p>
            <a:r>
              <a:rPr lang="en-US" dirty="0" smtClean="0"/>
              <a:t>21.8 kg x 20 mg/kg = </a:t>
            </a:r>
            <a:r>
              <a:rPr lang="en-US" b="1" dirty="0" smtClean="0"/>
              <a:t>436 mg of fluid</a:t>
            </a:r>
          </a:p>
          <a:p>
            <a:r>
              <a:rPr lang="en-US" dirty="0" smtClean="0"/>
              <a:t>21.8 kg x 0.01 mg/kg = </a:t>
            </a:r>
            <a:r>
              <a:rPr lang="en-US" b="1" dirty="0" smtClean="0"/>
              <a:t>0.21 mg </a:t>
            </a:r>
            <a:r>
              <a:rPr lang="en-US" b="1" dirty="0" err="1" smtClean="0"/>
              <a:t>Buprenorphine</a:t>
            </a:r>
            <a:endParaRPr lang="en-US" b="1" dirty="0"/>
          </a:p>
        </p:txBody>
      </p:sp>
    </p:spTree>
    <p:extLst>
      <p:ext uri="{BB962C8B-B14F-4D97-AF65-F5344CB8AC3E}">
        <p14:creationId xmlns:p14="http://schemas.microsoft.com/office/powerpoint/2010/main" xmlns="" val="3382718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0289" y="2345568"/>
            <a:ext cx="1855286" cy="523220"/>
          </a:xfrm>
          <a:prstGeom prst="rect">
            <a:avLst/>
          </a:prstGeom>
          <a:noFill/>
        </p:spPr>
        <p:txBody>
          <a:bodyPr wrap="square" rtlCol="0">
            <a:spAutoFit/>
          </a:bodyPr>
          <a:lstStyle/>
          <a:p>
            <a:r>
              <a:rPr lang="en-US" sz="2800" dirty="0" smtClean="0"/>
              <a:t> </a:t>
            </a:r>
            <a:endParaRPr lang="en-US" sz="2800" dirty="0"/>
          </a:p>
        </p:txBody>
      </p:sp>
      <p:sp>
        <p:nvSpPr>
          <p:cNvPr id="5" name="Title 4"/>
          <p:cNvSpPr>
            <a:spLocks noGrp="1"/>
          </p:cNvSpPr>
          <p:nvPr>
            <p:ph type="title"/>
          </p:nvPr>
        </p:nvSpPr>
        <p:spPr>
          <a:xfrm>
            <a:off x="604911" y="520505"/>
            <a:ext cx="10901289" cy="1536896"/>
          </a:xfrm>
        </p:spPr>
        <p:txBody>
          <a:bodyPr>
            <a:noAutofit/>
          </a:bodyPr>
          <a:lstStyle/>
          <a:p>
            <a:pPr algn="ctr"/>
            <a:r>
              <a:rPr lang="en-US" sz="2400" b="1" dirty="0" smtClean="0"/>
              <a:t/>
            </a:r>
            <a:br>
              <a:rPr lang="en-US" sz="2400" b="1" dirty="0" smtClean="0"/>
            </a:br>
            <a:r>
              <a:rPr lang="en-US" sz="2400" b="1" dirty="0" smtClean="0"/>
              <a:t>Calculate the total volume in cc of </a:t>
            </a:r>
            <a:r>
              <a:rPr lang="en-US" sz="2400" b="1" dirty="0" err="1" smtClean="0"/>
              <a:t>buprenorphine</a:t>
            </a:r>
            <a:r>
              <a:rPr lang="en-US" sz="2400" b="1" dirty="0" smtClean="0"/>
              <a:t> Hansel will receive. The concentration of </a:t>
            </a:r>
            <a:r>
              <a:rPr lang="en-US" sz="2400" b="1" dirty="0" err="1" smtClean="0"/>
              <a:t>buprenorphine</a:t>
            </a:r>
            <a:r>
              <a:rPr lang="en-US" sz="2400" b="1" dirty="0" smtClean="0"/>
              <a:t> is 1mg/ml. Identify the class of drug to which </a:t>
            </a:r>
            <a:r>
              <a:rPr lang="en-US" sz="2400" b="1" dirty="0" err="1" smtClean="0"/>
              <a:t>Buprenorphne</a:t>
            </a:r>
            <a:r>
              <a:rPr lang="en-US" sz="2400" b="1" dirty="0" smtClean="0"/>
              <a:t> belongs. Is this a scheduled drug?</a:t>
            </a:r>
            <a:r>
              <a:rPr lang="en-US" sz="2400" dirty="0" smtClean="0"/>
              <a:t/>
            </a:r>
            <a:br>
              <a:rPr lang="en-US" sz="2400" dirty="0" smtClean="0"/>
            </a:br>
            <a:endParaRPr lang="en-US" sz="2400" dirty="0"/>
          </a:p>
        </p:txBody>
      </p:sp>
      <p:sp>
        <p:nvSpPr>
          <p:cNvPr id="6" name="Content Placeholder 5"/>
          <p:cNvSpPr>
            <a:spLocks noGrp="1"/>
          </p:cNvSpPr>
          <p:nvPr>
            <p:ph sz="half" idx="1"/>
          </p:nvPr>
        </p:nvSpPr>
        <p:spPr>
          <a:xfrm>
            <a:off x="784274" y="2180491"/>
            <a:ext cx="5334000" cy="4024125"/>
          </a:xfrm>
        </p:spPr>
        <p:txBody>
          <a:bodyPr/>
          <a:lstStyle/>
          <a:p>
            <a:r>
              <a:rPr lang="en-US" sz="2400" dirty="0" smtClean="0"/>
              <a:t>21.8 kg x 0.01 mg/kg  = 0.21 mg</a:t>
            </a:r>
          </a:p>
          <a:p>
            <a:r>
              <a:rPr lang="en-US" sz="2400" dirty="0" smtClean="0"/>
              <a:t>0.21 mg x 1mg/</a:t>
            </a:r>
            <a:r>
              <a:rPr lang="en-US" sz="2400" dirty="0" err="1" smtClean="0"/>
              <a:t>mL</a:t>
            </a:r>
            <a:r>
              <a:rPr lang="en-US" sz="2400" dirty="0" smtClean="0"/>
              <a:t> = </a:t>
            </a:r>
            <a:r>
              <a:rPr lang="en-US" sz="2400" b="1" dirty="0" smtClean="0"/>
              <a:t>0.21 </a:t>
            </a:r>
            <a:r>
              <a:rPr lang="en-US" sz="2400" b="1" dirty="0" err="1" smtClean="0"/>
              <a:t>mL</a:t>
            </a:r>
            <a:r>
              <a:rPr lang="en-US" sz="2400" b="1" dirty="0" smtClean="0"/>
              <a:t> </a:t>
            </a:r>
          </a:p>
          <a:p>
            <a:r>
              <a:rPr lang="en-US" sz="2400" dirty="0" err="1" smtClean="0"/>
              <a:t>Buprenorphine</a:t>
            </a:r>
            <a:r>
              <a:rPr lang="en-US" sz="2400" dirty="0" smtClean="0"/>
              <a:t> is a </a:t>
            </a:r>
            <a:r>
              <a:rPr lang="en-US" sz="2400" b="1" dirty="0" smtClean="0"/>
              <a:t>Class 2 scheduled drug</a:t>
            </a:r>
            <a:r>
              <a:rPr lang="en-US" sz="2400" dirty="0" smtClean="0"/>
              <a:t>.</a:t>
            </a:r>
          </a:p>
          <a:p>
            <a:pPr>
              <a:buNone/>
            </a:pPr>
            <a:endParaRPr lang="en-US" dirty="0"/>
          </a:p>
        </p:txBody>
      </p:sp>
      <p:pic>
        <p:nvPicPr>
          <p:cNvPr id="8" name="Content Placeholder 7"/>
          <p:cNvPicPr>
            <a:picLocks noGrp="1"/>
          </p:cNvPicPr>
          <p:nvPr>
            <p:ph sz="half" idx="2"/>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 val="0"/>
              </a:ext>
            </a:extLst>
          </a:blip>
          <a:stretch>
            <a:fillRect/>
          </a:stretch>
        </p:blipFill>
        <p:spPr>
          <a:xfrm rot="5400000">
            <a:off x="6513430" y="2476006"/>
            <a:ext cx="3717906" cy="3146950"/>
          </a:xfrm>
          <a:prstGeom prst="rect">
            <a:avLst/>
          </a:prstGeom>
        </p:spPr>
      </p:pic>
    </p:spTree>
    <p:extLst>
      <p:ext uri="{BB962C8B-B14F-4D97-AF65-F5344CB8AC3E}">
        <p14:creationId xmlns:p14="http://schemas.microsoft.com/office/powerpoint/2010/main" xmlns="" val="516290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418</TotalTime>
  <Words>1281</Words>
  <Application>Microsoft Office PowerPoint</Application>
  <PresentationFormat>Custom</PresentationFormat>
  <Paragraphs>67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Vapor Trail</vt:lpstr>
      <vt:lpstr>Dog with Pancreatitis</vt:lpstr>
      <vt:lpstr>Group 2  Case Study 2</vt:lpstr>
      <vt:lpstr> Scenario </vt:lpstr>
      <vt:lpstr>You identified acute pain based on the physical examination. Identify clinical signs that substantiate this evaluation?  </vt:lpstr>
      <vt:lpstr>Slide 5</vt:lpstr>
      <vt:lpstr>Slide 6</vt:lpstr>
      <vt:lpstr>Mrs. Glover has never heard of pancreatitis. She asks you, “What is the function of the pancreas? Where is it located? </vt:lpstr>
      <vt:lpstr>  Dr. Kallem wants a constant rate infusion of buprenorphine hydrochloride in the Normosol fluids that Hansel will receive in the next six hours. She prescribes 20 mg/kg of fluid and 0.01 mg/kg of buprenorphine for this interval. Calculate the volume of fluid Hansel will receive in the six hours based upon the ordered rate. </vt:lpstr>
      <vt:lpstr> Calculate the total volume in cc of buprenorphine Hansel will receive. The concentration of buprenorphine is 1mg/ml. Identify the class of drug to which Buprenorphne belongs. Is this a scheduled drug? </vt:lpstr>
      <vt:lpstr>  Dr. Kallem has the dog listed as NPO for 24 hours. Later in the afternoon, a kennel helper stops in front of Hansel’s cage with two bowls of food in her hands.  You ask her to leave immediately so he won’t even smell the food. Identify the acronym NPO.   </vt:lpstr>
      <vt:lpstr>Continued… Explain why Hansel should not even smell the food when he is NPO</vt:lpstr>
      <vt:lpstr>  Hansel responds well to hospitalization and therapy. When Dr. Kallem sends him home after four days, she asks you to explain to Mrs. Glover why diet management is so important to Hansel. Please identify the salient points you will address with Mrs. Glover. </vt:lpstr>
      <vt:lpstr> Identify physical examination findings that are typically seen with a BCS of 5/5. </vt:lpstr>
      <vt:lpstr>Conclusion</vt:lpstr>
      <vt:lpstr> References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Pancreatitis</dc:title>
  <dc:creator>jennifer hohle</dc:creator>
  <cp:lastModifiedBy>Michelle Hervey</cp:lastModifiedBy>
  <cp:revision>35</cp:revision>
  <dcterms:created xsi:type="dcterms:W3CDTF">2015-04-23T09:45:27Z</dcterms:created>
  <dcterms:modified xsi:type="dcterms:W3CDTF">2015-04-28T05:57:07Z</dcterms:modified>
</cp:coreProperties>
</file>